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1E1"/>
    <a:srgbClr val="565842"/>
    <a:srgbClr val="B2B2CE"/>
    <a:srgbClr val="DED4CC"/>
    <a:srgbClr val="9DBAA5"/>
    <a:srgbClr val="CF8D81"/>
    <a:srgbClr val="E5CB7D"/>
    <a:srgbClr val="BBBD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F503AF-3EC1-E992-0BC6-5D9C8AFCCBF7}" v="2" dt="2025-01-10T05:39:42.1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182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70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7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43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1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22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902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11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13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17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9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EBCF-7625-4887-AF82-62A171B235CD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44E48-0BDE-4B0C-8BE2-40CDFEA32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53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3E22409-CE3C-4789-8438-1061055126F4}"/>
              </a:ext>
            </a:extLst>
          </p:cNvPr>
          <p:cNvSpPr/>
          <p:nvPr/>
        </p:nvSpPr>
        <p:spPr>
          <a:xfrm>
            <a:off x="-14080" y="0"/>
            <a:ext cx="6872079" cy="9905999"/>
          </a:xfrm>
          <a:prstGeom prst="rect">
            <a:avLst/>
          </a:prstGeom>
          <a:solidFill>
            <a:srgbClr val="F8F1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99633D4-5F54-4C94-9C4E-9BD6703C851D}"/>
              </a:ext>
            </a:extLst>
          </p:cNvPr>
          <p:cNvSpPr/>
          <p:nvPr/>
        </p:nvSpPr>
        <p:spPr>
          <a:xfrm>
            <a:off x="122557" y="2964229"/>
            <a:ext cx="6645272" cy="1069136"/>
          </a:xfrm>
          <a:prstGeom prst="rect">
            <a:avLst/>
          </a:prstGeom>
          <a:solidFill>
            <a:srgbClr val="BBB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B31965D-3468-4127-B615-2C71D9D47DCE}"/>
              </a:ext>
            </a:extLst>
          </p:cNvPr>
          <p:cNvSpPr/>
          <p:nvPr/>
        </p:nvSpPr>
        <p:spPr>
          <a:xfrm>
            <a:off x="122557" y="4109215"/>
            <a:ext cx="6645272" cy="1069136"/>
          </a:xfrm>
          <a:prstGeom prst="rect">
            <a:avLst/>
          </a:prstGeom>
          <a:solidFill>
            <a:srgbClr val="E5C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DF8772A-9413-41E7-9543-511572358551}"/>
              </a:ext>
            </a:extLst>
          </p:cNvPr>
          <p:cNvSpPr/>
          <p:nvPr/>
        </p:nvSpPr>
        <p:spPr>
          <a:xfrm>
            <a:off x="122557" y="5254201"/>
            <a:ext cx="6645272" cy="1069136"/>
          </a:xfrm>
          <a:prstGeom prst="rect">
            <a:avLst/>
          </a:prstGeom>
          <a:solidFill>
            <a:srgbClr val="CF8D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2640680-C605-4771-965C-F6C8D5A94EDF}"/>
              </a:ext>
            </a:extLst>
          </p:cNvPr>
          <p:cNvSpPr/>
          <p:nvPr/>
        </p:nvSpPr>
        <p:spPr>
          <a:xfrm>
            <a:off x="122557" y="6399187"/>
            <a:ext cx="6645272" cy="1069136"/>
          </a:xfrm>
          <a:prstGeom prst="rect">
            <a:avLst/>
          </a:prstGeom>
          <a:solidFill>
            <a:srgbClr val="9DBA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1C03725-8313-4151-BD47-026A67C5FDCD}"/>
              </a:ext>
            </a:extLst>
          </p:cNvPr>
          <p:cNvSpPr/>
          <p:nvPr/>
        </p:nvSpPr>
        <p:spPr>
          <a:xfrm>
            <a:off x="122557" y="7544173"/>
            <a:ext cx="6645272" cy="1069136"/>
          </a:xfrm>
          <a:prstGeom prst="rect">
            <a:avLst/>
          </a:prstGeom>
          <a:solidFill>
            <a:srgbClr val="DED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66863D7-CF90-4A63-9A57-8AEFC682BC0B}"/>
              </a:ext>
            </a:extLst>
          </p:cNvPr>
          <p:cNvSpPr/>
          <p:nvPr/>
        </p:nvSpPr>
        <p:spPr>
          <a:xfrm>
            <a:off x="122557" y="8689160"/>
            <a:ext cx="6645272" cy="1069136"/>
          </a:xfrm>
          <a:prstGeom prst="rect">
            <a:avLst/>
          </a:prstGeom>
          <a:solidFill>
            <a:srgbClr val="B2B2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5F3C40-53C2-48EA-8C7A-A9CBEF0B3DAF}"/>
              </a:ext>
            </a:extLst>
          </p:cNvPr>
          <p:cNvSpPr txBox="1"/>
          <p:nvPr/>
        </p:nvSpPr>
        <p:spPr>
          <a:xfrm>
            <a:off x="203800" y="41662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u="sng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事業名</a:t>
            </a:r>
            <a:r>
              <a:rPr kumimoji="1" lang="ja-JP" altLang="en-US" sz="1400" b="1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endParaRPr kumimoji="1" lang="ja-JP" altLang="en-US" sz="1100" dirty="0">
              <a:solidFill>
                <a:schemeClr val="bg2">
                  <a:lumMod val="1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A1AB18-5D98-471C-88C5-9D5AD9A0483D}"/>
              </a:ext>
            </a:extLst>
          </p:cNvPr>
          <p:cNvSpPr txBox="1"/>
          <p:nvPr/>
        </p:nvSpPr>
        <p:spPr>
          <a:xfrm>
            <a:off x="203800" y="13714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u="sng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採択大学</a:t>
            </a:r>
            <a:r>
              <a:rPr kumimoji="1" lang="ja-JP" altLang="en-US" sz="1400" b="1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endParaRPr kumimoji="1" lang="ja-JP" altLang="en-US" sz="1400" dirty="0">
              <a:solidFill>
                <a:schemeClr val="bg2">
                  <a:lumMod val="1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33DDAE-2833-4FEE-82CC-530179BFA5F3}"/>
              </a:ext>
            </a:extLst>
          </p:cNvPr>
          <p:cNvSpPr txBox="1"/>
          <p:nvPr/>
        </p:nvSpPr>
        <p:spPr>
          <a:xfrm>
            <a:off x="203800" y="688731"/>
            <a:ext cx="6471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海外連携大学</a:t>
            </a:r>
            <a:r>
              <a:rPr kumimoji="1" lang="ja-JP" altLang="en-US" sz="1400" b="1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endParaRPr kumimoji="1" lang="ja-JP" altLang="en-US" sz="1400" dirty="0">
              <a:solidFill>
                <a:schemeClr val="bg2">
                  <a:lumMod val="1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B8A0E1-9275-4834-9447-E4A1A23DF5D1}"/>
              </a:ext>
            </a:extLst>
          </p:cNvPr>
          <p:cNvSpPr txBox="1"/>
          <p:nvPr/>
        </p:nvSpPr>
        <p:spPr>
          <a:xfrm>
            <a:off x="980133" y="3245349"/>
            <a:ext cx="5714341" cy="8264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B1A7085-3EFE-4F7C-BA81-24D97AAFAEDA}"/>
              </a:ext>
            </a:extLst>
          </p:cNvPr>
          <p:cNvSpPr txBox="1"/>
          <p:nvPr/>
        </p:nvSpPr>
        <p:spPr>
          <a:xfrm>
            <a:off x="977111" y="4406856"/>
            <a:ext cx="5714342" cy="865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kumimoji="1" lang="en-US" altLang="ja-JP" sz="1000" b="1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DB2C652-E56E-4435-B195-EE4048D05639}"/>
              </a:ext>
            </a:extLst>
          </p:cNvPr>
          <p:cNvSpPr txBox="1"/>
          <p:nvPr/>
        </p:nvSpPr>
        <p:spPr>
          <a:xfrm>
            <a:off x="977110" y="6626529"/>
            <a:ext cx="5758327" cy="8248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41B638B-12BF-4335-8613-000C47E3320F}"/>
              </a:ext>
            </a:extLst>
          </p:cNvPr>
          <p:cNvSpPr txBox="1"/>
          <p:nvPr/>
        </p:nvSpPr>
        <p:spPr>
          <a:xfrm>
            <a:off x="951630" y="7806828"/>
            <a:ext cx="5678199" cy="9932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BCFB3B1-6774-42B5-BF52-B25023252B9F}"/>
              </a:ext>
            </a:extLst>
          </p:cNvPr>
          <p:cNvSpPr txBox="1"/>
          <p:nvPr/>
        </p:nvSpPr>
        <p:spPr>
          <a:xfrm>
            <a:off x="978488" y="5491898"/>
            <a:ext cx="5756948" cy="81323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noAutofit/>
          </a:bodyPr>
          <a:lstStyle/>
          <a:p>
            <a:endParaRPr kumimoji="1" lang="en-US" altLang="ja-JP" sz="1000" b="1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kumimoji="1" lang="ja-JP" altLang="en-US" sz="10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8DE9B35-D224-0497-6351-02C73463352D}"/>
              </a:ext>
            </a:extLst>
          </p:cNvPr>
          <p:cNvGrpSpPr/>
          <p:nvPr/>
        </p:nvGrpSpPr>
        <p:grpSpPr>
          <a:xfrm>
            <a:off x="176730" y="1400369"/>
            <a:ext cx="2609990" cy="364331"/>
            <a:chOff x="194632" y="1171943"/>
            <a:chExt cx="2609990" cy="364331"/>
          </a:xfrm>
        </p:grpSpPr>
        <p:pic>
          <p:nvPicPr>
            <p:cNvPr id="22" name="Picture 2" descr="日本">
              <a:extLst>
                <a:ext uri="{FF2B5EF4-FFF2-40B4-BE49-F238E27FC236}">
                  <a16:creationId xmlns:a16="http://schemas.microsoft.com/office/drawing/2014/main" id="{CD969AB0-D59E-44DC-83F0-DE29BFF1B5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632" y="1175300"/>
              <a:ext cx="541460" cy="3609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4" descr="オーストラリア">
              <a:extLst>
                <a:ext uri="{FF2B5EF4-FFF2-40B4-BE49-F238E27FC236}">
                  <a16:creationId xmlns:a16="http://schemas.microsoft.com/office/drawing/2014/main" id="{4B718129-55A1-4513-BD3A-A406590665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8422" y="1183174"/>
              <a:ext cx="706200" cy="353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英国">
              <a:extLst>
                <a:ext uri="{FF2B5EF4-FFF2-40B4-BE49-F238E27FC236}">
                  <a16:creationId xmlns:a16="http://schemas.microsoft.com/office/drawing/2014/main" id="{97D43970-1DA7-4AEA-BAB2-8EA7A4806C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480" y="1175300"/>
              <a:ext cx="597727" cy="3575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4" descr="インド">
              <a:extLst>
                <a:ext uri="{FF2B5EF4-FFF2-40B4-BE49-F238E27FC236}">
                  <a16:creationId xmlns:a16="http://schemas.microsoft.com/office/drawing/2014/main" id="{730B8AEF-5CDE-44D5-9938-42ADA031E5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156" y="1171943"/>
              <a:ext cx="546127" cy="364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A32BC56-B98A-42C3-94EA-815D869A8CB2}"/>
              </a:ext>
            </a:extLst>
          </p:cNvPr>
          <p:cNvSpPr txBox="1"/>
          <p:nvPr/>
        </p:nvSpPr>
        <p:spPr>
          <a:xfrm>
            <a:off x="3443080" y="1383263"/>
            <a:ext cx="3564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派遣・受入交流学生数</a:t>
            </a:r>
            <a:endParaRPr kumimoji="1" lang="en-US" altLang="ja-JP" sz="1100" b="1" u="sng" dirty="0">
              <a:solidFill>
                <a:schemeClr val="bg2">
                  <a:lumMod val="1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吹き出し: 角を丸めた四角形 30">
            <a:extLst>
              <a:ext uri="{FF2B5EF4-FFF2-40B4-BE49-F238E27FC236}">
                <a16:creationId xmlns:a16="http://schemas.microsoft.com/office/drawing/2014/main" id="{41CA99B3-60C3-4F4D-A65C-A92501B51C53}"/>
              </a:ext>
            </a:extLst>
          </p:cNvPr>
          <p:cNvSpPr/>
          <p:nvPr/>
        </p:nvSpPr>
        <p:spPr>
          <a:xfrm>
            <a:off x="-2289257" y="534103"/>
            <a:ext cx="1737360" cy="684437"/>
          </a:xfrm>
          <a:prstGeom prst="wedgeRoundRectCallout">
            <a:avLst>
              <a:gd name="adj1" fmla="val 77413"/>
              <a:gd name="adj2" fmla="val 448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海外連携大学がいない国旗は、色の彩度を</a:t>
            </a:r>
            <a:r>
              <a:rPr kumimoji="1" lang="en-US" altLang="ja-JP" sz="1050" dirty="0">
                <a:latin typeface="Segoe UI" panose="020B0502040204020203" pitchFamily="34" charset="0"/>
                <a:cs typeface="Segoe UI" panose="020B0502040204020203" pitchFamily="34" charset="0"/>
              </a:rPr>
              <a:t>0%</a:t>
            </a:r>
            <a:r>
              <a:rPr kumimoji="1" lang="ja-JP" alt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にしてください。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86A4459E-6090-414C-A609-1DB3177E13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727657" y="1258178"/>
            <a:ext cx="3564681" cy="2307953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997985E-158E-4BD9-BE7E-AF948E8F2E3C}"/>
              </a:ext>
            </a:extLst>
          </p:cNvPr>
          <p:cNvSpPr/>
          <p:nvPr/>
        </p:nvSpPr>
        <p:spPr>
          <a:xfrm>
            <a:off x="-3190240" y="1786243"/>
            <a:ext cx="447040" cy="3473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吹き出し: 角を丸めた四角形 33">
            <a:extLst>
              <a:ext uri="{FF2B5EF4-FFF2-40B4-BE49-F238E27FC236}">
                <a16:creationId xmlns:a16="http://schemas.microsoft.com/office/drawing/2014/main" id="{92E789E4-578F-4764-B688-76AD35651EA4}"/>
              </a:ext>
            </a:extLst>
          </p:cNvPr>
          <p:cNvSpPr/>
          <p:nvPr/>
        </p:nvSpPr>
        <p:spPr>
          <a:xfrm>
            <a:off x="7201809" y="1143190"/>
            <a:ext cx="1737360" cy="669583"/>
          </a:xfrm>
          <a:prstGeom prst="wedgeRoundRectCallout">
            <a:avLst>
              <a:gd name="adj1" fmla="val -64794"/>
              <a:gd name="adj2" fmla="val 631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中間評価調書の該当部分を貼り付けしてください。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7EEED56-31DF-4B24-86DA-479177E07AFD}"/>
              </a:ext>
            </a:extLst>
          </p:cNvPr>
          <p:cNvSpPr txBox="1"/>
          <p:nvPr/>
        </p:nvSpPr>
        <p:spPr>
          <a:xfrm>
            <a:off x="977110" y="9017597"/>
            <a:ext cx="567382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kumimoji="1" lang="en-US" altLang="ja-JP" sz="10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吹き出し: 角を丸めた四角形 36">
            <a:extLst>
              <a:ext uri="{FF2B5EF4-FFF2-40B4-BE49-F238E27FC236}">
                <a16:creationId xmlns:a16="http://schemas.microsoft.com/office/drawing/2014/main" id="{27446B12-12F5-44BB-A6E6-7742F108ACD3}"/>
              </a:ext>
            </a:extLst>
          </p:cNvPr>
          <p:cNvSpPr/>
          <p:nvPr/>
        </p:nvSpPr>
        <p:spPr>
          <a:xfrm>
            <a:off x="7234982" y="2494818"/>
            <a:ext cx="2453054" cy="1621054"/>
          </a:xfrm>
          <a:prstGeom prst="wedgeRoundRectCallout">
            <a:avLst>
              <a:gd name="adj1" fmla="val -63782"/>
              <a:gd name="adj2" fmla="val -61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各項目ごとに可能な範囲でご記載ください。</a:t>
            </a:r>
            <a:endParaRPr kumimoji="1" lang="en-US" altLang="ja-JP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文字は</a:t>
            </a:r>
            <a:r>
              <a:rPr kumimoji="1" lang="en-US" altLang="ja-JP" sz="1200" dirty="0">
                <a:latin typeface="Segoe UI" panose="020B0502040204020203" pitchFamily="34" charset="0"/>
                <a:cs typeface="Segoe UI" panose="020B0502040204020203" pitchFamily="34" charset="0"/>
              </a:rPr>
              <a:t>10pt</a:t>
            </a:r>
            <a:r>
              <a:rPr kumimoji="1" lang="ja-JP" alt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で作成ください。</a:t>
            </a:r>
            <a:endParaRPr kumimoji="1" lang="en-US" altLang="ja-JP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枠の大きさはご変更いただいて構いません。</a:t>
            </a:r>
            <a:endParaRPr kumimoji="1" lang="en-US" altLang="ja-JP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写真等も利用いただいて構いません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9A47971-1F51-4243-A5C0-B11C2DE25A13}"/>
              </a:ext>
            </a:extLst>
          </p:cNvPr>
          <p:cNvCxnSpPr/>
          <p:nvPr/>
        </p:nvCxnSpPr>
        <p:spPr>
          <a:xfrm>
            <a:off x="920824" y="3085552"/>
            <a:ext cx="0" cy="82649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185EF282-5D24-4F54-A938-E4141F8932BA}"/>
              </a:ext>
            </a:extLst>
          </p:cNvPr>
          <p:cNvCxnSpPr/>
          <p:nvPr/>
        </p:nvCxnSpPr>
        <p:spPr>
          <a:xfrm>
            <a:off x="918283" y="4259994"/>
            <a:ext cx="0" cy="82649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D8DDB275-295D-49EA-B7E0-E0F25A382846}"/>
              </a:ext>
            </a:extLst>
          </p:cNvPr>
          <p:cNvCxnSpPr/>
          <p:nvPr/>
        </p:nvCxnSpPr>
        <p:spPr>
          <a:xfrm>
            <a:off x="918283" y="5375524"/>
            <a:ext cx="0" cy="82649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A0DB0CC-E3AC-452A-A25D-B5C531A0F5A1}"/>
              </a:ext>
            </a:extLst>
          </p:cNvPr>
          <p:cNvCxnSpPr/>
          <p:nvPr/>
        </p:nvCxnSpPr>
        <p:spPr>
          <a:xfrm>
            <a:off x="918283" y="6520510"/>
            <a:ext cx="0" cy="82649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FF314A53-DEED-46E1-90DA-B17837D6A384}"/>
              </a:ext>
            </a:extLst>
          </p:cNvPr>
          <p:cNvCxnSpPr/>
          <p:nvPr/>
        </p:nvCxnSpPr>
        <p:spPr>
          <a:xfrm>
            <a:off x="918283" y="7665496"/>
            <a:ext cx="0" cy="82649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713D6E30-4B69-41A0-811D-FA05981B73CA}"/>
              </a:ext>
            </a:extLst>
          </p:cNvPr>
          <p:cNvCxnSpPr/>
          <p:nvPr/>
        </p:nvCxnSpPr>
        <p:spPr>
          <a:xfrm>
            <a:off x="918283" y="8810575"/>
            <a:ext cx="0" cy="82649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グラフィックス 19" descr="同期中のクラウド">
            <a:extLst>
              <a:ext uri="{FF2B5EF4-FFF2-40B4-BE49-F238E27FC236}">
                <a16:creationId xmlns:a16="http://schemas.microsoft.com/office/drawing/2014/main" id="{46C7A4AB-82F3-476A-A4A0-87B7A315E2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5238" y="3172135"/>
            <a:ext cx="640290" cy="640290"/>
          </a:xfrm>
          <a:prstGeom prst="rect">
            <a:avLst/>
          </a:prstGeom>
        </p:spPr>
      </p:pic>
      <p:pic>
        <p:nvPicPr>
          <p:cNvPr id="49" name="グラフィックス 48" descr="卒業証書">
            <a:extLst>
              <a:ext uri="{FF2B5EF4-FFF2-40B4-BE49-F238E27FC236}">
                <a16:creationId xmlns:a16="http://schemas.microsoft.com/office/drawing/2014/main" id="{D05137FF-97AB-405C-A008-846F44B3873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5238" y="4331294"/>
            <a:ext cx="640290" cy="640290"/>
          </a:xfrm>
          <a:prstGeom prst="rect">
            <a:avLst/>
          </a:prstGeom>
        </p:spPr>
      </p:pic>
      <p:pic>
        <p:nvPicPr>
          <p:cNvPr id="55" name="グラフィックス 54" descr="研究">
            <a:extLst>
              <a:ext uri="{FF2B5EF4-FFF2-40B4-BE49-F238E27FC236}">
                <a16:creationId xmlns:a16="http://schemas.microsoft.com/office/drawing/2014/main" id="{BD97EBD2-DF7D-41A7-AAA2-1AA45225194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51110" y="5476973"/>
            <a:ext cx="640290" cy="640290"/>
          </a:xfrm>
          <a:prstGeom prst="rect">
            <a:avLst/>
          </a:prstGeom>
        </p:spPr>
      </p:pic>
      <p:pic>
        <p:nvPicPr>
          <p:cNvPr id="83" name="グラフィックス 82" descr="月毎カレンダー">
            <a:extLst>
              <a:ext uri="{FF2B5EF4-FFF2-40B4-BE49-F238E27FC236}">
                <a16:creationId xmlns:a16="http://schemas.microsoft.com/office/drawing/2014/main" id="{AAAE5E43-C33C-4487-AEFF-AB0F4681EA4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98908" y="7769630"/>
            <a:ext cx="640290" cy="640290"/>
          </a:xfrm>
          <a:prstGeom prst="rect">
            <a:avLst/>
          </a:prstGeom>
        </p:spPr>
      </p:pic>
      <p:pic>
        <p:nvPicPr>
          <p:cNvPr id="85" name="グラフィックス 84" descr="社員証">
            <a:extLst>
              <a:ext uri="{FF2B5EF4-FFF2-40B4-BE49-F238E27FC236}">
                <a16:creationId xmlns:a16="http://schemas.microsoft.com/office/drawing/2014/main" id="{FD73A8EA-BE30-4A15-A3DF-27FA89FDF05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01430" y="6624644"/>
            <a:ext cx="640290" cy="640290"/>
          </a:xfrm>
          <a:prstGeom prst="rect">
            <a:avLst/>
          </a:prstGeom>
        </p:spPr>
      </p:pic>
      <p:pic>
        <p:nvPicPr>
          <p:cNvPr id="87" name="グラフィックス 86" descr="劇場">
            <a:extLst>
              <a:ext uri="{FF2B5EF4-FFF2-40B4-BE49-F238E27FC236}">
                <a16:creationId xmlns:a16="http://schemas.microsoft.com/office/drawing/2014/main" id="{FB491E3D-7453-4190-BF21-F836B7648A8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03751" y="8929307"/>
            <a:ext cx="640290" cy="640290"/>
          </a:xfrm>
          <a:prstGeom prst="rect">
            <a:avLst/>
          </a:prstGeom>
        </p:spPr>
      </p:pic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A46E8AA6-E8C5-4F0B-A2A9-FD9F3A95F67F}"/>
              </a:ext>
            </a:extLst>
          </p:cNvPr>
          <p:cNvSpPr/>
          <p:nvPr/>
        </p:nvSpPr>
        <p:spPr>
          <a:xfrm>
            <a:off x="980341" y="2972948"/>
            <a:ext cx="24064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JV-Campus</a:t>
            </a:r>
            <a:r>
              <a:rPr kumimoji="1" lang="ja-JP" altLang="en-US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の活用状況</a:t>
            </a:r>
            <a:r>
              <a:rPr kumimoji="1" lang="ja-JP" altLang="en-US" sz="1400" b="1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endParaRPr kumimoji="1" lang="en-US" altLang="ja-JP" sz="1400" b="1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94DD89AD-93C4-4A29-A28C-2D876E4C3DA6}"/>
              </a:ext>
            </a:extLst>
          </p:cNvPr>
          <p:cNvSpPr/>
          <p:nvPr/>
        </p:nvSpPr>
        <p:spPr>
          <a:xfrm>
            <a:off x="951630" y="4115872"/>
            <a:ext cx="18213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</a:t>
            </a:r>
            <a:r>
              <a:rPr kumimoji="1" lang="ja-JP" altLang="en-US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単位互換の状況</a:t>
            </a:r>
            <a:r>
              <a:rPr kumimoji="1" lang="ja-JP" altLang="en-US" sz="1400" b="1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endParaRPr kumimoji="1" lang="en-US" altLang="ja-JP" sz="1400" b="1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15CBC651-3B29-4B11-AAF4-53B371311209}"/>
              </a:ext>
            </a:extLst>
          </p:cNvPr>
          <p:cNvSpPr/>
          <p:nvPr/>
        </p:nvSpPr>
        <p:spPr>
          <a:xfrm>
            <a:off x="952445" y="5254201"/>
            <a:ext cx="54573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ea typeface="游ゴシック"/>
                <a:cs typeface="Segoe UI" panose="020B0502040204020203" pitchFamily="34" charset="0"/>
              </a:rPr>
              <a:t>3. </a:t>
            </a:r>
            <a:r>
              <a:rPr kumimoji="1" lang="ja-JP" altLang="en-US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ea typeface="游ゴシック"/>
                <a:cs typeface="Segoe UI" panose="020B0502040204020203" pitchFamily="34" charset="0"/>
              </a:rPr>
              <a:t>事業実施上の課題と対応策</a:t>
            </a:r>
            <a:r>
              <a:rPr kumimoji="1" lang="ja-JP" altLang="en-US" sz="1400" b="1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ea typeface="游ゴシック"/>
                <a:cs typeface="Segoe UI" panose="020B0502040204020203" pitchFamily="34" charset="0"/>
              </a:rPr>
              <a:t>：</a:t>
            </a:r>
            <a:endParaRPr kumimoji="1" lang="en-US" altLang="ja-JP" sz="1400" b="1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ea typeface="游ゴシック"/>
              <a:cs typeface="Segoe UI" panose="020B0502040204020203" pitchFamily="34" charset="0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CE27EA44-1F7D-4029-8D01-5C1BC880DC12}"/>
              </a:ext>
            </a:extLst>
          </p:cNvPr>
          <p:cNvSpPr/>
          <p:nvPr/>
        </p:nvSpPr>
        <p:spPr>
          <a:xfrm>
            <a:off x="951630" y="6422083"/>
            <a:ext cx="2518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</a:t>
            </a:r>
            <a:r>
              <a:rPr kumimoji="1" lang="ja-JP" altLang="en-US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インターンシップの状況</a:t>
            </a:r>
            <a:r>
              <a:rPr kumimoji="1" lang="ja-JP" altLang="en-US" sz="1400" b="1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endParaRPr kumimoji="1" lang="en-US" altLang="ja-JP" sz="1400" b="1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F0766C63-C13A-45AE-A7E2-BF26406901C1}"/>
              </a:ext>
            </a:extLst>
          </p:cNvPr>
          <p:cNvSpPr/>
          <p:nvPr/>
        </p:nvSpPr>
        <p:spPr>
          <a:xfrm>
            <a:off x="966960" y="7545166"/>
            <a:ext cx="14622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5. </a:t>
            </a:r>
            <a:r>
              <a:rPr kumimoji="1" lang="ja-JP" altLang="en-US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今後の予定</a:t>
            </a:r>
            <a:r>
              <a:rPr kumimoji="1" lang="ja-JP" altLang="en-US" sz="1400" b="1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endParaRPr kumimoji="1" lang="en-US" altLang="ja-JP" sz="1400" b="1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83E2DE94-939F-41DF-8F52-9E8B3DFF4CCF}"/>
              </a:ext>
            </a:extLst>
          </p:cNvPr>
          <p:cNvSpPr/>
          <p:nvPr/>
        </p:nvSpPr>
        <p:spPr>
          <a:xfrm>
            <a:off x="986052" y="8731882"/>
            <a:ext cx="57047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6. </a:t>
            </a:r>
            <a:r>
              <a:rPr kumimoji="1" lang="ja-JP" altLang="en-US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他採択大学</a:t>
            </a:r>
            <a:r>
              <a:rPr kumimoji="1" lang="en-US" altLang="ja-JP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kumimoji="1" lang="ja-JP" altLang="en-US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または採択大学以外</a:t>
            </a:r>
            <a:r>
              <a:rPr kumimoji="1" lang="en-US" altLang="ja-JP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r>
              <a:rPr kumimoji="1" lang="ja-JP" altLang="en-US" sz="1400" b="1" u="sng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が参加可能なイベント・行事等</a:t>
            </a:r>
            <a:r>
              <a:rPr kumimoji="1" lang="ja-JP" altLang="en-US" sz="1400" b="1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endParaRPr kumimoji="1" lang="en-US" altLang="ja-JP" sz="1400" b="1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97" name="表 96">
            <a:extLst>
              <a:ext uri="{FF2B5EF4-FFF2-40B4-BE49-F238E27FC236}">
                <a16:creationId xmlns:a16="http://schemas.microsoft.com/office/drawing/2014/main" id="{C819E85B-8799-46A2-9C75-A52F6C146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674070"/>
              </p:ext>
            </p:extLst>
          </p:nvPr>
        </p:nvGraphicFramePr>
        <p:xfrm>
          <a:off x="3529691" y="1689286"/>
          <a:ext cx="3211375" cy="11272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5343">
                  <a:extLst>
                    <a:ext uri="{9D8B030D-6E8A-4147-A177-3AD203B41FA5}">
                      <a16:colId xmlns:a16="http://schemas.microsoft.com/office/drawing/2014/main" val="3360302102"/>
                    </a:ext>
                  </a:extLst>
                </a:gridCol>
                <a:gridCol w="320754">
                  <a:extLst>
                    <a:ext uri="{9D8B030D-6E8A-4147-A177-3AD203B41FA5}">
                      <a16:colId xmlns:a16="http://schemas.microsoft.com/office/drawing/2014/main" val="933503565"/>
                    </a:ext>
                  </a:extLst>
                </a:gridCol>
                <a:gridCol w="320754">
                  <a:extLst>
                    <a:ext uri="{9D8B030D-6E8A-4147-A177-3AD203B41FA5}">
                      <a16:colId xmlns:a16="http://schemas.microsoft.com/office/drawing/2014/main" val="3436705728"/>
                    </a:ext>
                  </a:extLst>
                </a:gridCol>
                <a:gridCol w="320754">
                  <a:extLst>
                    <a:ext uri="{9D8B030D-6E8A-4147-A177-3AD203B41FA5}">
                      <a16:colId xmlns:a16="http://schemas.microsoft.com/office/drawing/2014/main" val="395796396"/>
                    </a:ext>
                  </a:extLst>
                </a:gridCol>
                <a:gridCol w="320754">
                  <a:extLst>
                    <a:ext uri="{9D8B030D-6E8A-4147-A177-3AD203B41FA5}">
                      <a16:colId xmlns:a16="http://schemas.microsoft.com/office/drawing/2014/main" val="3103287767"/>
                    </a:ext>
                  </a:extLst>
                </a:gridCol>
                <a:gridCol w="320754">
                  <a:extLst>
                    <a:ext uri="{9D8B030D-6E8A-4147-A177-3AD203B41FA5}">
                      <a16:colId xmlns:a16="http://schemas.microsoft.com/office/drawing/2014/main" val="526173852"/>
                    </a:ext>
                  </a:extLst>
                </a:gridCol>
                <a:gridCol w="320754">
                  <a:extLst>
                    <a:ext uri="{9D8B030D-6E8A-4147-A177-3AD203B41FA5}">
                      <a16:colId xmlns:a16="http://schemas.microsoft.com/office/drawing/2014/main" val="3527997403"/>
                    </a:ext>
                  </a:extLst>
                </a:gridCol>
                <a:gridCol w="320754">
                  <a:extLst>
                    <a:ext uri="{9D8B030D-6E8A-4147-A177-3AD203B41FA5}">
                      <a16:colId xmlns:a16="http://schemas.microsoft.com/office/drawing/2014/main" val="1606543769"/>
                    </a:ext>
                  </a:extLst>
                </a:gridCol>
                <a:gridCol w="320754">
                  <a:extLst>
                    <a:ext uri="{9D8B030D-6E8A-4147-A177-3AD203B41FA5}">
                      <a16:colId xmlns:a16="http://schemas.microsoft.com/office/drawing/2014/main" val="3643096424"/>
                    </a:ext>
                  </a:extLst>
                </a:gridCol>
              </a:tblGrid>
              <a:tr h="187873"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/>
                    </a:p>
                  </a:txBody>
                  <a:tcPr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2022</a:t>
                      </a:r>
                      <a:endParaRPr kumimoji="1" lang="ja-JP" altLang="en-US" sz="800" b="1" dirty="0"/>
                    </a:p>
                  </a:txBody>
                  <a:tcPr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2023</a:t>
                      </a:r>
                      <a:endParaRPr kumimoji="1" lang="ja-JP" altLang="en-US" sz="800" b="1" dirty="0"/>
                    </a:p>
                  </a:txBody>
                  <a:tcPr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2024</a:t>
                      </a:r>
                      <a:endParaRPr kumimoji="1" lang="ja-JP" altLang="en-US" sz="800" b="1" dirty="0"/>
                    </a:p>
                  </a:txBody>
                  <a:tcPr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合計</a:t>
                      </a:r>
                      <a:endParaRPr kumimoji="1" lang="ja-JP" altLang="en-US" sz="800" b="1" dirty="0"/>
                    </a:p>
                  </a:txBody>
                  <a:tcPr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663143"/>
                  </a:ext>
                </a:extLst>
              </a:tr>
              <a:tr h="18787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/>
                        <a:t>各年度の合計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派遣</a:t>
                      </a:r>
                      <a:endParaRPr kumimoji="1" lang="ja-JP" altLang="en-US" sz="800" b="1" dirty="0"/>
                    </a:p>
                  </a:txBody>
                  <a:tcPr marL="36000" marR="36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受入</a:t>
                      </a:r>
                      <a:endParaRPr kumimoji="1" lang="ja-JP" altLang="en-US" sz="800" b="1" dirty="0"/>
                    </a:p>
                  </a:txBody>
                  <a:tcPr marL="36000" marR="36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派遣</a:t>
                      </a:r>
                      <a:endParaRPr kumimoji="1" lang="ja-JP" altLang="en-US" sz="800" b="1" dirty="0"/>
                    </a:p>
                  </a:txBody>
                  <a:tcPr marL="36000" marR="36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受入</a:t>
                      </a:r>
                      <a:endParaRPr kumimoji="1" lang="ja-JP" altLang="en-US" sz="800" b="1" dirty="0"/>
                    </a:p>
                  </a:txBody>
                  <a:tcPr marL="36000" marR="36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派遣</a:t>
                      </a:r>
                      <a:endParaRPr kumimoji="1" lang="ja-JP" altLang="en-US" sz="800" b="1" dirty="0"/>
                    </a:p>
                  </a:txBody>
                  <a:tcPr marL="36000" marR="36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受入</a:t>
                      </a:r>
                      <a:endParaRPr kumimoji="1" lang="ja-JP" altLang="en-US" sz="800" b="1" dirty="0"/>
                    </a:p>
                  </a:txBody>
                  <a:tcPr marL="36000" marR="36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派遣</a:t>
                      </a:r>
                      <a:endParaRPr kumimoji="1" lang="ja-JP" altLang="en-US" sz="800" b="1" dirty="0"/>
                    </a:p>
                  </a:txBody>
                  <a:tcPr marL="36000" marR="36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受入</a:t>
                      </a:r>
                      <a:endParaRPr kumimoji="1" lang="ja-JP" altLang="en-US" sz="800" b="1" dirty="0"/>
                    </a:p>
                  </a:txBody>
                  <a:tcPr marL="36000" marR="36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149630"/>
                  </a:ext>
                </a:extLst>
              </a:tr>
              <a:tr h="18787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66168"/>
                  </a:ext>
                </a:extLst>
              </a:tr>
              <a:tr h="187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/>
                        <a:t>実渡航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668071"/>
                  </a:ext>
                </a:extLst>
              </a:tr>
              <a:tr h="187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/>
                        <a:t>オンライン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940620"/>
                  </a:ext>
                </a:extLst>
              </a:tr>
              <a:tr h="187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/>
                        <a:t>ハイブリッド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/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631152"/>
                  </a:ext>
                </a:extLst>
              </a:tr>
            </a:tbl>
          </a:graphicData>
        </a:graphic>
      </p:graphicFrame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E41EA237-CFFB-4ABA-B341-01682AB452C4}"/>
              </a:ext>
            </a:extLst>
          </p:cNvPr>
          <p:cNvSpPr txBox="1"/>
          <p:nvPr/>
        </p:nvSpPr>
        <p:spPr>
          <a:xfrm>
            <a:off x="210634" y="114319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u="sng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連携国</a:t>
            </a:r>
            <a:r>
              <a:rPr kumimoji="1" lang="ja-JP" altLang="en-US" sz="1400" b="1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endParaRPr kumimoji="1" lang="ja-JP" altLang="en-US" sz="1400" dirty="0">
              <a:solidFill>
                <a:schemeClr val="bg2">
                  <a:lumMod val="1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02" name="グラフィックス 101" descr="マーカー">
            <a:extLst>
              <a:ext uri="{FF2B5EF4-FFF2-40B4-BE49-F238E27FC236}">
                <a16:creationId xmlns:a16="http://schemas.microsoft.com/office/drawing/2014/main" id="{0973B445-1FB6-49A1-8480-C7D9DC80C7D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1208" y="1161066"/>
            <a:ext cx="226917" cy="226917"/>
          </a:xfrm>
          <a:prstGeom prst="rect">
            <a:avLst/>
          </a:prstGeom>
        </p:spPr>
      </p:pic>
      <p:pic>
        <p:nvPicPr>
          <p:cNvPr id="104" name="グラフィックス 103" descr="開いた本">
            <a:extLst>
              <a:ext uri="{FF2B5EF4-FFF2-40B4-BE49-F238E27FC236}">
                <a16:creationId xmlns:a16="http://schemas.microsoft.com/office/drawing/2014/main" id="{E58FAA54-2617-4094-A825-98BEB5088709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9062" y="1889366"/>
            <a:ext cx="226917" cy="226917"/>
          </a:xfrm>
          <a:prstGeom prst="rect">
            <a:avLst/>
          </a:prstGeom>
        </p:spPr>
      </p:pic>
      <p:pic>
        <p:nvPicPr>
          <p:cNvPr id="106" name="グラフィックス 105" descr="ユーザー">
            <a:extLst>
              <a:ext uri="{FF2B5EF4-FFF2-40B4-BE49-F238E27FC236}">
                <a16:creationId xmlns:a16="http://schemas.microsoft.com/office/drawing/2014/main" id="{898C86DF-9ED9-479F-9E33-914536B0F61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3275018" y="1404307"/>
            <a:ext cx="226917" cy="226917"/>
          </a:xfrm>
          <a:prstGeom prst="rect">
            <a:avLst/>
          </a:prstGeom>
        </p:spPr>
      </p:pic>
      <p:pic>
        <p:nvPicPr>
          <p:cNvPr id="108" name="グラフィックス 107" descr="卒業式用の角帽">
            <a:extLst>
              <a:ext uri="{FF2B5EF4-FFF2-40B4-BE49-F238E27FC236}">
                <a16:creationId xmlns:a16="http://schemas.microsoft.com/office/drawing/2014/main" id="{87857719-171F-4BED-A384-669C0EE18E8E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9401" y="131443"/>
            <a:ext cx="226917" cy="226917"/>
          </a:xfrm>
          <a:prstGeom prst="rect">
            <a:avLst/>
          </a:prstGeom>
        </p:spPr>
      </p:pic>
      <p:pic>
        <p:nvPicPr>
          <p:cNvPr id="110" name="グラフィックス 109" descr="校舎">
            <a:extLst>
              <a:ext uri="{FF2B5EF4-FFF2-40B4-BE49-F238E27FC236}">
                <a16:creationId xmlns:a16="http://schemas.microsoft.com/office/drawing/2014/main" id="{7EF8AB3A-8BF6-4487-92DC-1BAD087CB0AC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52350" y="693220"/>
            <a:ext cx="226917" cy="226917"/>
          </a:xfrm>
          <a:prstGeom prst="rect">
            <a:avLst/>
          </a:prstGeom>
        </p:spPr>
      </p:pic>
      <p:pic>
        <p:nvPicPr>
          <p:cNvPr id="112" name="グラフィックス 111" descr="ブックマーク">
            <a:extLst>
              <a:ext uri="{FF2B5EF4-FFF2-40B4-BE49-F238E27FC236}">
                <a16:creationId xmlns:a16="http://schemas.microsoft.com/office/drawing/2014/main" id="{D9DC66DA-5937-4037-A307-E8CBD532E18B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49401" y="458774"/>
            <a:ext cx="226917" cy="226917"/>
          </a:xfrm>
          <a:prstGeom prst="rect">
            <a:avLst/>
          </a:prstGeom>
        </p:spPr>
      </p:pic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848583C2-8A0F-452D-8D9B-6DF89762F873}"/>
              </a:ext>
            </a:extLst>
          </p:cNvPr>
          <p:cNvSpPr/>
          <p:nvPr/>
        </p:nvSpPr>
        <p:spPr>
          <a:xfrm>
            <a:off x="239556" y="1829435"/>
            <a:ext cx="240405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b="1" u="sng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事業概要</a:t>
            </a:r>
            <a:r>
              <a:rPr kumimoji="1" lang="ja-JP" altLang="en-US" sz="1400" b="1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：</a:t>
            </a:r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（</a:t>
            </a:r>
            <a:r>
              <a:rPr kumimoji="1" lang="en-US" altLang="ja-JP" sz="1050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150</a:t>
            </a:r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字程度）</a:t>
            </a:r>
            <a:endParaRPr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716059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7eb34a-9ec9-4ad6-9d0b-e24ade861b14">
      <Terms xmlns="http://schemas.microsoft.com/office/infopath/2007/PartnerControls"/>
    </lcf76f155ced4ddcb4097134ff3c332f>
    <TaxCatchAll xmlns="2dec2501-ebe9-46b7-8ba3-2616a44525f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36D63966A336940A4B45C6CB8AC81B7" ma:contentTypeVersion="15" ma:contentTypeDescription="新しいドキュメントを作成します。" ma:contentTypeScope="" ma:versionID="0ab9ff6135ee144985f7b7c0b4337232">
  <xsd:schema xmlns:xsd="http://www.w3.org/2001/XMLSchema" xmlns:xs="http://www.w3.org/2001/XMLSchema" xmlns:p="http://schemas.microsoft.com/office/2006/metadata/properties" xmlns:ns2="117eb34a-9ec9-4ad6-9d0b-e24ade861b14" xmlns:ns3="2dec2501-ebe9-46b7-8ba3-2616a44525fb" targetNamespace="http://schemas.microsoft.com/office/2006/metadata/properties" ma:root="true" ma:fieldsID="080a5e2f3fa20d358004c5ac29ff1997" ns2:_="" ns3:_="">
    <xsd:import namespace="117eb34a-9ec9-4ad6-9d0b-e24ade861b14"/>
    <xsd:import namespace="2dec2501-ebe9-46b7-8ba3-2616a44525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eb34a-9ec9-4ad6-9d0b-e24ade861b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716f004f-0e0e-405a-a81f-da1b0d09b4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c2501-ebe9-46b7-8ba3-2616a44525f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5b7648a-f581-4de5-8564-01c097b6c17d}" ma:internalName="TaxCatchAll" ma:showField="CatchAllData" ma:web="2dec2501-ebe9-46b7-8ba3-2616a44525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2BEBA6-693B-4D21-97DB-77D3985355DF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dec2501-ebe9-46b7-8ba3-2616a44525fb"/>
    <ds:schemaRef ds:uri="http://purl.org/dc/elements/1.1/"/>
    <ds:schemaRef ds:uri="117eb34a-9ec9-4ad6-9d0b-e24ade861b14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83046C3-1A7F-4BAC-BE17-1236D3EDE0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eb34a-9ec9-4ad6-9d0b-e24ade861b14"/>
    <ds:schemaRef ds:uri="2dec2501-ebe9-46b7-8ba3-2616a44525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B538B1-0ED6-479C-9437-44F3AC7F90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162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Takashi SUGIMOTO</dc:creator>
  <cp:lastModifiedBy>折出　利栄</cp:lastModifiedBy>
  <cp:revision>20</cp:revision>
  <cp:lastPrinted>2025-01-15T03:56:50Z</cp:lastPrinted>
  <dcterms:created xsi:type="dcterms:W3CDTF">2025-01-10T01:53:56Z</dcterms:created>
  <dcterms:modified xsi:type="dcterms:W3CDTF">2025-01-21T04:35:23Z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0x010100C36D63966A336940A4B45C6CB8AC81B7</vt:lpwstr>
  </property>
</Properties>
</file>